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58" r:id="rId6"/>
    <p:sldId id="263" r:id="rId7"/>
    <p:sldId id="264" r:id="rId8"/>
    <p:sldId id="265" r:id="rId9"/>
    <p:sldId id="268" r:id="rId10"/>
    <p:sldId id="267" r:id="rId11"/>
    <p:sldId id="266" r:id="rId12"/>
    <p:sldId id="271" r:id="rId13"/>
    <p:sldId id="272" r:id="rId14"/>
    <p:sldId id="269" r:id="rId15"/>
    <p:sldId id="27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4B424-C110-4FD9-9F82-78D3D014DBC0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FE4E9-65DB-4114-9163-49A74C1988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interaction </a:t>
            </a:r>
            <a:r>
              <a:rPr lang="en-US" dirty="0" err="1" smtClean="0"/>
              <a:t>analysis,in</a:t>
            </a:r>
            <a:r>
              <a:rPr lang="en-US" dirty="0" smtClean="0"/>
              <a:t> which two mutations have a combined effect not exhibited by either mutation alone, is a powerful and widespread tool for establishing functional linkages between genes. In the yeast </a:t>
            </a:r>
            <a:r>
              <a:rPr lang="en-US" dirty="0" err="1" smtClean="0"/>
              <a:t>Saccharomyces</a:t>
            </a:r>
            <a:r>
              <a:rPr lang="en-US" dirty="0" smtClean="0"/>
              <a:t> </a:t>
            </a:r>
            <a:r>
              <a:rPr lang="en-US" dirty="0" err="1" smtClean="0"/>
              <a:t>cerevisiae</a:t>
            </a:r>
            <a:r>
              <a:rPr lang="en-US" dirty="0" smtClean="0"/>
              <a:t>, ongoing screens have generated &gt;4,800 such genetic interaction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4E9-65DB-4114-9163-49A74C1988A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4E9-65DB-4114-9163-49A74C1988A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7E68-4027-474C-B802-EDCCE8B2B828}" type="datetimeFigureOut">
              <a:rPr lang="en-US" smtClean="0"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5209-1A0B-40D4-8F10-F4E153B6CA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14463"/>
            <a:ext cx="9253086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12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club Jun17 2009, Zhen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04" y="914401"/>
            <a:ext cx="8056595" cy="494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Outer loop{</a:t>
            </a:r>
          </a:p>
          <a:p>
            <a:pPr lvl="1">
              <a:buNone/>
            </a:pPr>
            <a:r>
              <a:rPr lang="en-US" dirty="0" smtClean="0"/>
              <a:t>Monte </a:t>
            </a:r>
            <a:r>
              <a:rPr lang="en-US" dirty="0"/>
              <a:t>Carlo approach to search for network structure </a:t>
            </a:r>
            <a:r>
              <a:rPr lang="en-US" dirty="0" smtClean="0"/>
              <a:t>U (U1-Uk); </a:t>
            </a:r>
          </a:p>
          <a:p>
            <a:pPr lvl="1">
              <a:buNone/>
            </a:pPr>
            <a:r>
              <a:rPr lang="en-US" dirty="0" smtClean="0"/>
              <a:t>Iterations with probability e</a:t>
            </a:r>
            <a:r>
              <a:rPr lang="en-US" baseline="30000" dirty="0" smtClean="0"/>
              <a:t>-</a:t>
            </a:r>
            <a:r>
              <a:rPr lang="en-US" sz="2600" baseline="30000" dirty="0" err="1" smtClean="0"/>
              <a:t>Etotal</a:t>
            </a:r>
            <a:r>
              <a:rPr lang="en-US" baseline="30000" dirty="0" smtClean="0"/>
              <a:t>/T </a:t>
            </a:r>
            <a:r>
              <a:rPr lang="en-US" dirty="0"/>
              <a:t> </a:t>
            </a:r>
            <a:r>
              <a:rPr lang="en-US" dirty="0" smtClean="0"/>
              <a:t>to minimize </a:t>
            </a:r>
            <a:r>
              <a:rPr lang="en-US" dirty="0" err="1" smtClean="0"/>
              <a:t>E</a:t>
            </a:r>
            <a:r>
              <a:rPr lang="en-US" sz="2000" dirty="0" err="1" smtClean="0"/>
              <a:t>total</a:t>
            </a:r>
            <a:r>
              <a:rPr lang="en-US" sz="2000" dirty="0" smtClean="0"/>
              <a:t>;</a:t>
            </a:r>
            <a:endParaRPr lang="en-US" baseline="30000" dirty="0" smtClean="0"/>
          </a:p>
          <a:p>
            <a:pPr lvl="1">
              <a:buNone/>
            </a:pPr>
            <a:r>
              <a:rPr lang="en-US" dirty="0" smtClean="0"/>
              <a:t>Inner loop{</a:t>
            </a:r>
          </a:p>
          <a:p>
            <a:pPr lvl="2"/>
            <a:r>
              <a:rPr lang="en-US" dirty="0" smtClean="0"/>
              <a:t>Gradient descent algorithm</a:t>
            </a:r>
          </a:p>
          <a:p>
            <a:pPr lvl="2"/>
            <a:r>
              <a:rPr lang="en-US" dirty="0" smtClean="0"/>
              <a:t>Minimization of E</a:t>
            </a:r>
            <a:r>
              <a:rPr lang="en-US" sz="1600" dirty="0" smtClean="0"/>
              <a:t>SSQ</a:t>
            </a:r>
          </a:p>
          <a:p>
            <a:pPr lvl="2"/>
            <a:r>
              <a:rPr lang="en-US" dirty="0" smtClean="0"/>
              <a:t>To get </a:t>
            </a:r>
            <a:r>
              <a:rPr lang="en-US" dirty="0" err="1" smtClean="0"/>
              <a:t>Wij</a:t>
            </a:r>
            <a:r>
              <a:rPr lang="en-US" dirty="0" smtClean="0"/>
              <a:t> … to converge. 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 lvl="1" indent="-74295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6934200" cy="3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261" y="4633913"/>
            <a:ext cx="4005939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914400"/>
            <a:ext cx="49322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447800"/>
            <a:ext cx="16872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447800"/>
            <a:ext cx="9601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2899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Wij</a:t>
            </a:r>
            <a:r>
              <a:rPr lang="en-US" dirty="0" smtClean="0"/>
              <a:t> here is the mean interaction next slide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Detection of key regulatory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450 ‘good’ models (with smallest global error </a:t>
            </a:r>
            <a:r>
              <a:rPr lang="en-US" dirty="0" err="1" smtClean="0"/>
              <a:t>E</a:t>
            </a:r>
            <a:r>
              <a:rPr lang="en-US" sz="2800" dirty="0" err="1" smtClean="0"/>
              <a:t>total</a:t>
            </a:r>
            <a:r>
              <a:rPr lang="en-US" dirty="0" smtClean="0"/>
              <a:t>) generated. </a:t>
            </a:r>
          </a:p>
          <a:p>
            <a:r>
              <a:rPr lang="en-US" dirty="0" smtClean="0"/>
              <a:t>Using bootstrap and 90% CI to assess the statistical significance of individual interaction (posterior probability %).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9139"/>
            <a:ext cx="91451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5586412" cy="5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conclude that </a:t>
            </a:r>
            <a:r>
              <a:rPr lang="en-US" sz="2800" dirty="0" err="1" smtClean="0"/>
              <a:t>CoPIA</a:t>
            </a:r>
            <a:r>
              <a:rPr lang="en-US" sz="2800" dirty="0" smtClean="0"/>
              <a:t> may be of interest as a broadly applicable tool to </a:t>
            </a:r>
            <a:r>
              <a:rPr lang="en-US" sz="2800" dirty="0" smtClean="0">
                <a:solidFill>
                  <a:srgbClr val="FF0000"/>
                </a:solidFill>
              </a:rPr>
              <a:t>construct models, discover regulatory interactions and predict cellular responses</a:t>
            </a:r>
            <a:r>
              <a:rPr lang="en-US" sz="2800" dirty="0" smtClean="0"/>
              <a:t>. For instance, researchers can measure a set of protein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 responses to drug combinations and use the method to automatically construct network models that predict the response to novel drug combinations.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key aim of systems biology is to relate changes in molecular behavior to phenotypic consequences.</a:t>
            </a:r>
          </a:p>
          <a:p>
            <a:r>
              <a:rPr lang="en-US" sz="2800" dirty="0" smtClean="0"/>
              <a:t>Computational models utilize </a:t>
            </a:r>
            <a:r>
              <a:rPr lang="en-US" sz="2800" dirty="0" smtClean="0">
                <a:solidFill>
                  <a:srgbClr val="FF0000"/>
                </a:solidFill>
              </a:rPr>
              <a:t>Combinatorial Perturbation </a:t>
            </a:r>
            <a:r>
              <a:rPr lang="en-US" sz="2800" dirty="0" smtClean="0"/>
              <a:t>result to re-construct cellular network.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409950" cy="5076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-667" b="41411"/>
          <a:stretch>
            <a:fillRect/>
          </a:stretch>
        </p:blipFill>
        <p:spPr bwMode="auto">
          <a:xfrm>
            <a:off x="1371600" y="1143000"/>
            <a:ext cx="6362700" cy="463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105400" y="6019800"/>
            <a:ext cx="239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Kelley and </a:t>
            </a:r>
            <a:r>
              <a:rPr lang="en-US" dirty="0" err="1" smtClean="0"/>
              <a:t>Ideker</a:t>
            </a:r>
            <a:r>
              <a:rPr lang="en-US" dirty="0" smtClean="0"/>
              <a:t>, 2005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between- or within-pathway explanations, covering 40% of known genetic interactions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many situations however, observational data are provided but the pathway is unknown or only partially known. To solve this problem, our computational modeling approach enables users to </a:t>
            </a:r>
            <a:r>
              <a:rPr lang="en-US" sz="2400" dirty="0" smtClean="0">
                <a:solidFill>
                  <a:srgbClr val="FF0000"/>
                </a:solidFill>
              </a:rPr>
              <a:t>construct a complete differential equation model </a:t>
            </a:r>
            <a:r>
              <a:rPr lang="en-US" sz="2400" dirty="0" smtClean="0"/>
              <a:t>for a system from combinatorial perturbation experiments.</a:t>
            </a:r>
          </a:p>
          <a:p>
            <a:r>
              <a:rPr lang="en-US" sz="2400" dirty="0" smtClean="0"/>
              <a:t>To represent such a system mathematically, we choose network models in which </a:t>
            </a:r>
            <a:r>
              <a:rPr lang="en-US" sz="2400" dirty="0" smtClean="0">
                <a:solidFill>
                  <a:srgbClr val="FF0000"/>
                </a:solidFill>
              </a:rPr>
              <a:t>nodes represent molecular concentrations or levels of activity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edges reflect the influence of one node on the time derivative of another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99"/>
            <a:ext cx="9144000" cy="381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models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124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41303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2286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vector </a:t>
            </a:r>
            <a:r>
              <a:rPr lang="en-US" sz="2000" dirty="0" smtClean="0"/>
              <a:t>y(t) represents state variables (the activities of the system's components),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vector u(t) represents perturbations (external influences on the components) and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 is a linear or nonlinear transfer function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5638800" y="1828800"/>
            <a:ext cx="30480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4572000"/>
            <a:ext cx="1447800" cy="1905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4572000"/>
            <a:ext cx="1447800" cy="1905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MIMO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 smtClean="0"/>
              <a:t>U: perturbation</a:t>
            </a:r>
          </a:p>
          <a:p>
            <a:r>
              <a:rPr lang="en-US" dirty="0" smtClean="0"/>
              <a:t>Y: states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&gt;0 means 'node j activates node </a:t>
            </a:r>
            <a:r>
              <a:rPr lang="en-US" dirty="0" err="1" smtClean="0"/>
              <a:t>i</a:t>
            </a:r>
            <a:r>
              <a:rPr lang="en-US" dirty="0" smtClean="0"/>
              <a:t>', whereas </a:t>
            </a:r>
            <a:r>
              <a:rPr lang="en-US" dirty="0" err="1" smtClean="0"/>
              <a:t>wij</a:t>
            </a:r>
            <a:r>
              <a:rPr lang="en-US" dirty="0" smtClean="0"/>
              <a:t>&lt;0 corresponds to inhibition.</a:t>
            </a:r>
          </a:p>
          <a:p>
            <a:r>
              <a:rPr lang="en-US" dirty="0" smtClean="0"/>
              <a:t>Ø nonlinear transfer function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15914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2590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 impact                                      internal change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Infer the </a:t>
            </a:r>
            <a:r>
              <a:rPr lang="en-US" sz="4000" dirty="0" err="1" smtClean="0"/>
              <a:t>Wij</a:t>
            </a:r>
            <a:r>
              <a:rPr lang="en-US" sz="4000" dirty="0" smtClean="0"/>
              <a:t> and other parameters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the system of interest is subjected to a set of independent single or multiple target perturbation experiments. (</a:t>
            </a:r>
            <a:r>
              <a:rPr lang="en-US" dirty="0" smtClean="0">
                <a:solidFill>
                  <a:srgbClr val="0070C0"/>
                </a:solidFill>
              </a:rPr>
              <a:t>drug pair perturbation in MCF7 breast cancer cell line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parameter estimation</a:t>
            </a:r>
            <a:r>
              <a:rPr lang="en-US" dirty="0" smtClean="0"/>
              <a:t> techniques for feedback systems to find a model that minimizes a quadratic error term between observed and predicted readouts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59" y="228600"/>
            <a:ext cx="880559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15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0, initially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463</Words>
  <Application>Microsoft Office PowerPoint</Application>
  <PresentationFormat>On-screen Show (4:3)</PresentationFormat>
  <Paragraphs>39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MIMO models</vt:lpstr>
      <vt:lpstr>Nonlinear MIMO models</vt:lpstr>
      <vt:lpstr>Infer the Wij and other parameters</vt:lpstr>
      <vt:lpstr>Slide 9</vt:lpstr>
      <vt:lpstr>Slide 10</vt:lpstr>
      <vt:lpstr>Slide 11</vt:lpstr>
      <vt:lpstr>Slide 12</vt:lpstr>
      <vt:lpstr>Detection of key regulatory mechanisms</vt:lpstr>
      <vt:lpstr>Slide 14</vt:lpstr>
      <vt:lpstr>Slide 15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shizhen</dc:creator>
  <cp:lastModifiedBy>shizhen</cp:lastModifiedBy>
  <cp:revision>3</cp:revision>
  <dcterms:created xsi:type="dcterms:W3CDTF">2009-06-17T05:35:58Z</dcterms:created>
  <dcterms:modified xsi:type="dcterms:W3CDTF">2009-06-17T08:49:23Z</dcterms:modified>
</cp:coreProperties>
</file>